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Thesis: brands already spend enormous money trying to reach members. The Alliance redirects that spend to the member.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Founding brands: SWEAT=mikeroweWORKS (blue-collar/trades), THROTTLE=MotoCola, SISU=Next Step Fitness (recovery), INSPIRATION=Kroma Wellness. 86=hospitality (Registry ledger slug is still shift — rename or map). GROUNDBALL/STARDUST/86 founding partnerships forming.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INTERNAL: 360LOCK ×2 and per-brand rates are not yet applied on the affiliate earn path (the Beacon merchant path honors the model today). See EOD handoff backlog item 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INTERNAL: the dual mint is designed and Registry-supported (impact_token_offer + token_symbol shipped 2026-07-07) but not yet live in Beacon. Phase 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deck/logo-charco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658368"/>
            <a:ext cx="1600200" cy="450799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331720" y="78638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TREASURY BRIEF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502920" y="123444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52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IMPACT ENGINE</a:t>
            </a:r>
            <a:endParaRPr lang="en-US" sz="5200" dirty="0"/>
          </a:p>
          <a:p>
            <a:pPr indent="0" marL="0">
              <a:lnSpc>
                <a:spcPct val="98000"/>
              </a:lnSpc>
              <a:buNone/>
            </a:pPr>
            <a:r>
              <a:rPr lang="en-US" sz="52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ECONOMY</a:t>
            </a:r>
            <a:endParaRPr lang="en-US" sz="5200" dirty="0"/>
          </a:p>
        </p:txBody>
      </p:sp>
      <p:sp>
        <p:nvSpPr>
          <p:cNvPr id="5" name="Text 2"/>
          <p:cNvSpPr/>
          <p:nvPr/>
        </p:nvSpPr>
        <p:spPr>
          <a:xfrm>
            <a:off x="548640" y="3200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brand marketing waste becomes member wealth.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548640" y="4160520"/>
            <a:ext cx="2377440" cy="50292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7" name="Text 4"/>
          <p:cNvSpPr/>
          <p:nvPr/>
        </p:nvSpPr>
        <p:spPr>
          <a:xfrm>
            <a:off x="548640" y="41605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spc="300" kern="0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LIVE AND EARN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SECTOR TREASURIES · COMING SOON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SEVEN ENGINES, SEVEN MISSIONS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08760"/>
            <a:ext cx="2011680" cy="128016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5" name="Text 3"/>
          <p:cNvSpPr/>
          <p:nvPr/>
        </p:nvSpPr>
        <p:spPr>
          <a:xfrm>
            <a:off x="667512" y="1673352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$SWEAT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67512" y="19659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Blue-collar America · the trades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667512" y="2478024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9A9A9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FOUNDING: MIKEROWEWORKS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2651760" y="1508760"/>
            <a:ext cx="2011680" cy="128016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9" name="Text 7"/>
          <p:cNvSpPr/>
          <p:nvPr/>
        </p:nvSpPr>
        <p:spPr>
          <a:xfrm>
            <a:off x="2816352" y="1673352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$THROTTLE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816352" y="19659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Motorcycles &amp; riding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816352" y="2478024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9A9A9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FOUNDING: MOTOCOLA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800600" y="1508760"/>
            <a:ext cx="2011680" cy="128016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13" name="Text 11"/>
          <p:cNvSpPr/>
          <p:nvPr/>
        </p:nvSpPr>
        <p:spPr>
          <a:xfrm>
            <a:off x="4965192" y="1673352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$SISU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65192" y="19659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965192" y="2478024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9A9A9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FOUNDING: NEXT STEP FITNESS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6949440" y="1508760"/>
            <a:ext cx="2011680" cy="128016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17" name="Text 15"/>
          <p:cNvSpPr/>
          <p:nvPr/>
        </p:nvSpPr>
        <p:spPr>
          <a:xfrm>
            <a:off x="7114032" y="1673352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$INSPIRATION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114032" y="19659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Wellness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7114032" y="2478024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9A9A9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FOUNDING: KROMA WELLNESS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502920" y="2926080"/>
            <a:ext cx="2011680" cy="128016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090672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$86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67512" y="338328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Hospitality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67512" y="3895344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9A9A9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FOUNDING: FORMING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2651760" y="2926080"/>
            <a:ext cx="2011680" cy="128016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25" name="Text 23"/>
          <p:cNvSpPr/>
          <p:nvPr/>
        </p:nvSpPr>
        <p:spPr>
          <a:xfrm>
            <a:off x="2816352" y="3090672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$GROUNDBALL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2816352" y="338328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Lacrosse &amp; youth sports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2816352" y="3895344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9A9A9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FOUNDING: FORMING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4800600" y="2926080"/>
            <a:ext cx="2011680" cy="128016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29" name="Text 27"/>
          <p:cNvSpPr/>
          <p:nvPr/>
        </p:nvSpPr>
        <p:spPr>
          <a:xfrm>
            <a:off x="4965192" y="3090672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$STARDUST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965192" y="338328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Music &amp; live entertainment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4965192" y="3895344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9A9A9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FOUNDING: FORMING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48640" y="45262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treasury model, specific missions — each engine launched by a founding brand. Partnerships forming in every category.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ONE MEMBERSHIP · ONE CURRENCY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NCTR ALLIANCE ECOSYSTEM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2011680" cy="160020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67512" y="160020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SHOP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667512" y="18745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MALL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667512" y="224028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curated shopfront — 7,000+ brands, every visit earns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651760" y="1463040"/>
            <a:ext cx="2011680" cy="160020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16352" y="160020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EARN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2816352" y="18745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BOUNTY HUNTER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2816352" y="224028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earning HQ — The List, your Wingman, your balance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800600" y="1463040"/>
            <a:ext cx="2011680" cy="160020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65192" y="160020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965192" y="18745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CRESCENDO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4965192" y="224028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membership — Bronze to Diamond, standing that unlocks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949440" y="1463040"/>
            <a:ext cx="2011680" cy="160020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114032" y="160020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FOR BRANDS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7114032" y="18745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BEACON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7114032" y="224028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brands plug in — stores, bounties, sponsorships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" y="3291840"/>
            <a:ext cx="8229600" cy="685800"/>
          </a:xfrm>
          <a:prstGeom prst="rect">
            <a:avLst/>
          </a:prstGeom>
          <a:solidFill>
            <a:srgbClr val="131313"/>
          </a:solidFill>
          <a:ln/>
        </p:spPr>
      </p:sp>
      <p:pic>
        <p:nvPicPr>
          <p:cNvPr id="21" name="Image 0" descr="/home/claude/deck/logo-li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451860"/>
            <a:ext cx="1325880" cy="373990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2286000" y="3291840"/>
            <a:ext cx="6309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 THE UNIVERSAL CURRENCY, CARRIED ACROSS EVERY APP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548640" y="4206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IMPACT ENGINES · COMING SOON — $SWEAT  $THROTTLE  $SISU  $INSPIRATION  $86  $GROUNDBALL  $STARDUST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548640" y="46177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surface reads one registry. Nothing hardcodes a rate. One standing follows you everywhere.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3131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deck/logo-li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1880" y="960120"/>
            <a:ext cx="1920240" cy="54132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182880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E2FF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AND EARN.</a:t>
            </a:r>
            <a:endParaRPr lang="en-US" sz="6000" dirty="0"/>
          </a:p>
        </p:txBody>
      </p:sp>
      <p:sp>
        <p:nvSpPr>
          <p:cNvPr id="4" name="Text 1"/>
          <p:cNvSpPr/>
          <p:nvPr/>
        </p:nvSpPr>
        <p:spPr>
          <a:xfrm>
            <a:off x="914400" y="2926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Members pollinate the brands they love. Value circulates back —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instead of evaporating into ad platforms.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457200" y="4251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spc="300" kern="0" dirty="0">
                <a:solidFill>
                  <a:srgbClr val="9A9A9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BUMBLE BEE CAPITALISM  ·  THE PARTICIPATION ECONOMY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MONEY IS BURNED, NOT SPENT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2651760" cy="260604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7830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SKIPPED.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731520" y="23317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ADVERTISING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31520" y="274320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9A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Blocked, skipped, or served to bots. Paid whether or not a real customer ever sees it.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29000" y="1554480"/>
            <a:ext cx="2651760" cy="260604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0" y="17830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UNVERIFIED.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3657600" y="23317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INFLUENCER SPEND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657600" y="274320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9A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Reach and attribution nobody can actually prove. Budget in, a shrug out.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55080" y="1554480"/>
            <a:ext cx="2651760" cy="260604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13" name="Text 11"/>
          <p:cNvSpPr/>
          <p:nvPr/>
        </p:nvSpPr>
        <p:spPr>
          <a:xfrm>
            <a:off x="6583680" y="17830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EXPIRED.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6583680" y="23317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 POINTS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83680" y="274320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9A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Programs engineered around breakage — points designed to die before you use them.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" y="44348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Almost none of it reaches the customer it was meant to win.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3131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IDEA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RENTING ATTENTION.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02920" y="2148840"/>
            <a:ext cx="8138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4200" b="1" dirty="0">
                <a:solidFill>
                  <a:srgbClr val="E2FF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FUNDING YOUR</a:t>
            </a:r>
            <a:endParaRPr lang="en-US" sz="4200" dirty="0"/>
          </a:p>
          <a:p>
            <a:pPr indent="0" marL="0">
              <a:lnSpc>
                <a:spcPct val="98000"/>
              </a:lnSpc>
              <a:buNone/>
            </a:pPr>
            <a:r>
              <a:rPr lang="en-US" sz="4200" b="1" dirty="0">
                <a:solidFill>
                  <a:srgbClr val="E2FF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CUSTOMERS' LIVES.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548640" y="3977640"/>
            <a:ext cx="7589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9A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spend redirected to the member — as NCTR earned, discounts that deepen, and access that opens as status grows.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TREASURY FLOW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 THE MONEY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331720" cy="86868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21792" y="1508760"/>
            <a:ext cx="2057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COMMERCE PARTNERSHIPS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21792" y="178308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7,000+ brands pay commission on completed member purchases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816352" y="1851660"/>
            <a:ext cx="548640" cy="0"/>
          </a:xfrm>
          <a:prstGeom prst="line">
            <a:avLst/>
          </a:prstGeom>
          <a:noFill/>
          <a:ln w="19050">
            <a:solidFill>
              <a:srgbClr val="6E6E66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457200" y="2423160"/>
            <a:ext cx="2331720" cy="86868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21792" y="2514600"/>
            <a:ext cx="2057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MERCHANT RESERVES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21792" y="278892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stores pre-fund NCTR bounties for their own buyers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816352" y="2857500"/>
            <a:ext cx="548640" cy="0"/>
          </a:xfrm>
          <a:prstGeom prst="line">
            <a:avLst/>
          </a:prstGeom>
          <a:noFill/>
          <a:ln w="19050">
            <a:solidFill>
              <a:srgbClr val="6E6E66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457200" y="3429000"/>
            <a:ext cx="2331720" cy="86868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" y="3520440"/>
            <a:ext cx="2057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SPONSORSHIPS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21792" y="379476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Brands fund the worlds their customers live in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816352" y="3863340"/>
            <a:ext cx="548640" cy="0"/>
          </a:xfrm>
          <a:prstGeom prst="line">
            <a:avLst/>
          </a:prstGeom>
          <a:noFill/>
          <a:ln w="19050">
            <a:solidFill>
              <a:srgbClr val="6E6E66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3401568" y="1417320"/>
            <a:ext cx="2121408" cy="288036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17" name="Text 15"/>
          <p:cNvSpPr/>
          <p:nvPr/>
        </p:nvSpPr>
        <p:spPr>
          <a:xfrm>
            <a:off x="3401568" y="2148840"/>
            <a:ext cx="21214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8000"/>
              </a:lnSpc>
              <a:buNone/>
            </a:pPr>
            <a:r>
              <a:rPr lang="en-US" sz="20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</a:t>
            </a:r>
            <a:endParaRPr lang="en-US" sz="2000" dirty="0"/>
          </a:p>
          <a:p>
            <a:pPr algn="ctr" indent="0" marL="0">
              <a:lnSpc>
                <a:spcPct val="98000"/>
              </a:lnSpc>
              <a:buNone/>
            </a:pPr>
            <a:r>
              <a:rPr lang="en-US" sz="20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TREASURY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3401568" y="3154680"/>
            <a:ext cx="21214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BRAND MONEY IN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MEMBER VALUE OUT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559552" y="1851660"/>
            <a:ext cx="548640" cy="0"/>
          </a:xfrm>
          <a:prstGeom prst="line">
            <a:avLst/>
          </a:prstGeom>
          <a:noFill/>
          <a:ln w="19050">
            <a:solidFill>
              <a:srgbClr val="C7E25A"/>
            </a:solidFill>
            <a:prstDash val="solid"/>
            <a:tailEnd type="triangle"/>
          </a:ln>
        </p:spPr>
      </p:sp>
      <p:sp>
        <p:nvSpPr>
          <p:cNvPr id="20" name="Shape 18"/>
          <p:cNvSpPr/>
          <p:nvPr/>
        </p:nvSpPr>
        <p:spPr>
          <a:xfrm>
            <a:off x="6144768" y="1417320"/>
            <a:ext cx="2514600" cy="86868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309360" y="150876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NCTR ON EVERY PURCHASE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309360" y="178308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5/$1 base — amplified by lock + status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5559552" y="2857500"/>
            <a:ext cx="548640" cy="0"/>
          </a:xfrm>
          <a:prstGeom prst="line">
            <a:avLst/>
          </a:prstGeom>
          <a:noFill/>
          <a:ln w="19050">
            <a:solidFill>
              <a:srgbClr val="C7E25A"/>
            </a:solidFill>
            <a:prstDash val="solid"/>
            <a:tailEnd type="triangle"/>
          </a:ln>
        </p:spPr>
      </p:sp>
      <p:sp>
        <p:nvSpPr>
          <p:cNvPr id="24" name="Shape 22"/>
          <p:cNvSpPr/>
          <p:nvPr/>
        </p:nvSpPr>
        <p:spPr>
          <a:xfrm>
            <a:off x="6144768" y="2423160"/>
            <a:ext cx="2514600" cy="86868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09360" y="25146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 REWARDS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309360" y="278892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Deeper discounts, drops, experiences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5559552" y="3863340"/>
            <a:ext cx="548640" cy="0"/>
          </a:xfrm>
          <a:prstGeom prst="line">
            <a:avLst/>
          </a:prstGeom>
          <a:noFill/>
          <a:ln w="19050">
            <a:solidFill>
              <a:srgbClr val="C7E25A"/>
            </a:solidFill>
            <a:prstDash val="solid"/>
            <a:tailEnd type="triangle"/>
          </a:ln>
        </p:spPr>
      </p:sp>
      <p:sp>
        <p:nvSpPr>
          <p:cNvPr id="28" name="Shape 26"/>
          <p:cNvSpPr/>
          <p:nvPr/>
        </p:nvSpPr>
        <p:spPr>
          <a:xfrm>
            <a:off x="6144768" y="3429000"/>
            <a:ext cx="2514600" cy="86868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09360" y="35204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 TOKENS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309360" y="379476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Sector currency minted alongside NCTR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02920" y="45262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pipe has the same shape: brand money enters only when a real member does something real.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BENEFIT 01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AMPLIFIED EARNING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3131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NCTR PER $1  =  5 BASE  ×  2 WITH 360LOCK  ×  YOUR TIER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1984248"/>
            <a:ext cx="1325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D7F3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BRONZE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1965960" y="1965960"/>
            <a:ext cx="2454250" cy="384048"/>
          </a:xfrm>
          <a:prstGeom prst="rect">
            <a:avLst/>
          </a:prstGeom>
          <a:solidFill>
            <a:srgbClr val="CD7F32"/>
          </a:solidFill>
          <a:ln/>
        </p:spPr>
      </p:sp>
      <p:sp>
        <p:nvSpPr>
          <p:cNvPr id="7" name="Text 5"/>
          <p:cNvSpPr/>
          <p:nvPr/>
        </p:nvSpPr>
        <p:spPr>
          <a:xfrm>
            <a:off x="4557370" y="1984248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3131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 NCTR/$1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514600"/>
            <a:ext cx="1325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8A69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SILVER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965960" y="2496312"/>
            <a:ext cx="2900477" cy="384048"/>
          </a:xfrm>
          <a:prstGeom prst="rect">
            <a:avLst/>
          </a:prstGeom>
          <a:solidFill>
            <a:srgbClr val="A8A69E"/>
          </a:solidFill>
          <a:ln/>
        </p:spPr>
      </p:sp>
      <p:sp>
        <p:nvSpPr>
          <p:cNvPr id="10" name="Text 8"/>
          <p:cNvSpPr/>
          <p:nvPr/>
        </p:nvSpPr>
        <p:spPr>
          <a:xfrm>
            <a:off x="5003597" y="2514600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3131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 NCTR/$1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3044952"/>
            <a:ext cx="1325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0A92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GOLD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965960" y="3026664"/>
            <a:ext cx="3346704" cy="384048"/>
          </a:xfrm>
          <a:prstGeom prst="rect">
            <a:avLst/>
          </a:prstGeom>
          <a:solidFill>
            <a:srgbClr val="E0A92E"/>
          </a:solidFill>
          <a:ln/>
        </p:spPr>
      </p:sp>
      <p:sp>
        <p:nvSpPr>
          <p:cNvPr id="13" name="Text 11"/>
          <p:cNvSpPr/>
          <p:nvPr/>
        </p:nvSpPr>
        <p:spPr>
          <a:xfrm>
            <a:off x="5449824" y="3044952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3131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 NCTR/$1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3575304"/>
            <a:ext cx="1325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F949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PLATINUM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965960" y="3557016"/>
            <a:ext cx="4016045" cy="384048"/>
          </a:xfrm>
          <a:prstGeom prst="rect">
            <a:avLst/>
          </a:prstGeom>
          <a:solidFill>
            <a:srgbClr val="8F949A"/>
          </a:solidFill>
          <a:ln/>
        </p:spPr>
      </p:sp>
      <p:sp>
        <p:nvSpPr>
          <p:cNvPr id="16" name="Text 14"/>
          <p:cNvSpPr/>
          <p:nvPr/>
        </p:nvSpPr>
        <p:spPr>
          <a:xfrm>
            <a:off x="6119165" y="3575304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3131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 NCTR/$1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05656"/>
            <a:ext cx="1325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FB7C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DIAMOND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965960" y="4087368"/>
            <a:ext cx="5577840" cy="384048"/>
          </a:xfrm>
          <a:prstGeom prst="rect">
            <a:avLst/>
          </a:prstGeom>
          <a:solidFill>
            <a:srgbClr val="6FB7C9"/>
          </a:solidFill>
          <a:ln/>
        </p:spPr>
      </p:sp>
      <p:sp>
        <p:nvSpPr>
          <p:cNvPr id="19" name="Text 17"/>
          <p:cNvSpPr/>
          <p:nvPr/>
        </p:nvSpPr>
        <p:spPr>
          <a:xfrm>
            <a:off x="7680960" y="4105656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3131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25 NCTR/$1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468172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tier multiplies every future dollar — Diamond earns more than double a new member's rate on the same purchase.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BENEFITS 02 · 03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STATUS UNLOCKS A WORLD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2651760" cy="228600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7830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DEEPER DISCOUNTS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31520" y="265176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9A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the brands you love — and they deepen as you rise.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29000" y="1554480"/>
            <a:ext cx="2651760" cy="228600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0" y="17830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657600" y="22402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ACCESS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657600" y="265176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9A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Drops and inventory reserved for standing, starting with more of what you already buy.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55080" y="1554480"/>
            <a:ext cx="2651760" cy="228600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13" name="Text 11"/>
          <p:cNvSpPr/>
          <p:nvPr/>
        </p:nvSpPr>
        <p:spPr>
          <a:xfrm>
            <a:off x="6583680" y="17830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583680" y="22402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EXPERIENCES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83680" y="265176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9A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$250 VIP wellness reset. A coaching session. Access others never get.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48640" y="41605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BRONZE 1K  ·  SILVER 5K  ·  GOLD 15K  ·  PLATINUM 40K  ·  DIAMOND 100K   —   360-LOCKED NCTR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48640" y="45720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of it sponsored by brands — through the Impact Engine model.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MEMBER LOOP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FLYWHEEL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828800"/>
            <a:ext cx="1463040" cy="105156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938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2212848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SHOP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2505456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brands you love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1984248" y="2354580"/>
            <a:ext cx="146304" cy="0"/>
          </a:xfrm>
          <a:prstGeom prst="line">
            <a:avLst/>
          </a:prstGeom>
          <a:noFill/>
          <a:ln w="19050">
            <a:solidFill>
              <a:srgbClr val="6E6E66"/>
            </a:solidFill>
            <a:prstDash val="solid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2148840" y="1828800"/>
            <a:ext cx="1463040" cy="105156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286000" y="1938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286000" y="2212848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286000" y="2505456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NCTR on every $1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630168" y="2354580"/>
            <a:ext cx="146304" cy="0"/>
          </a:xfrm>
          <a:prstGeom prst="line">
            <a:avLst/>
          </a:prstGeom>
          <a:noFill/>
          <a:ln w="19050">
            <a:solidFill>
              <a:srgbClr val="6E6E66"/>
            </a:solidFill>
            <a:prstDash val="solid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3794760" y="1828800"/>
            <a:ext cx="1463040" cy="105156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931920" y="1938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931920" y="2212848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931920" y="2505456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360LOCK doubles it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276088" y="2354580"/>
            <a:ext cx="146304" cy="0"/>
          </a:xfrm>
          <a:prstGeom prst="line">
            <a:avLst/>
          </a:prstGeom>
          <a:noFill/>
          <a:ln w="19050">
            <a:solidFill>
              <a:srgbClr val="6E6E66"/>
            </a:solidFill>
            <a:prstDash val="solid"/>
            <a:tailEnd type="triangle"/>
          </a:ln>
        </p:spPr>
      </p:sp>
      <p:sp>
        <p:nvSpPr>
          <p:cNvPr id="19" name="Shape 17"/>
          <p:cNvSpPr/>
          <p:nvPr/>
        </p:nvSpPr>
        <p:spPr>
          <a:xfrm>
            <a:off x="5440680" y="1828800"/>
            <a:ext cx="1463040" cy="105156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577840" y="1938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577840" y="2212848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RISE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577840" y="2505456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locked NCTR = status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6922008" y="2354580"/>
            <a:ext cx="146304" cy="0"/>
          </a:xfrm>
          <a:prstGeom prst="line">
            <a:avLst/>
          </a:prstGeom>
          <a:noFill/>
          <a:ln w="19050">
            <a:solidFill>
              <a:srgbClr val="6E6E66"/>
            </a:solidFill>
            <a:prstDash val="solid"/>
            <a:tailEnd type="triangle"/>
          </a:ln>
        </p:spPr>
      </p:sp>
      <p:sp>
        <p:nvSpPr>
          <p:cNvPr id="24" name="Shape 22"/>
          <p:cNvSpPr/>
          <p:nvPr/>
        </p:nvSpPr>
        <p:spPr>
          <a:xfrm>
            <a:off x="7086600" y="1828800"/>
            <a:ext cx="1463040" cy="105156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223760" y="1938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223760" y="2212848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UNLOCK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7223760" y="2505456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multipliers + access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7635240" y="2880360"/>
            <a:ext cx="0" cy="685800"/>
          </a:xfrm>
          <a:prstGeom prst="line">
            <a:avLst/>
          </a:prstGeom>
          <a:noFill/>
          <a:ln w="25400">
            <a:solidFill>
              <a:srgbClr val="C7E25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234440" y="3566160"/>
            <a:ext cx="6400800" cy="0"/>
          </a:xfrm>
          <a:prstGeom prst="line">
            <a:avLst/>
          </a:prstGeom>
          <a:noFill/>
          <a:ln w="25400">
            <a:solidFill>
              <a:srgbClr val="C7E25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 flipV="1">
            <a:off x="1234440" y="2880360"/>
            <a:ext cx="0" cy="685800"/>
          </a:xfrm>
          <a:prstGeom prst="line">
            <a:avLst/>
          </a:prstGeom>
          <a:noFill/>
          <a:ln w="25400">
            <a:solidFill>
              <a:srgbClr val="C7E25A"/>
            </a:solidFill>
            <a:prstDash val="solid"/>
            <a:tailEnd type="triangle"/>
          </a:ln>
        </p:spPr>
      </p:sp>
      <p:sp>
        <p:nvSpPr>
          <p:cNvPr id="31" name="Text 29"/>
          <p:cNvSpPr/>
          <p:nvPr/>
        </p:nvSpPr>
        <p:spPr>
          <a:xfrm>
            <a:off x="502920" y="379476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3131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HIGHER STATUS → HIGHER EARN ON EVERY LOOP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02920" y="443484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 stops being a points balance a brand hopes you'll forget. It becomes standing — portable across the whole Alliance.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BRAND SHIFT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CHANGES FOR BRANDS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08760"/>
            <a:ext cx="3931920" cy="260604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7373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OLD SPEND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77240" y="2194560"/>
            <a:ext cx="34290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Ads — impressions, many never human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Influencers — reach nobody can verify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 points — engineered to expire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4709160" y="1508760"/>
            <a:ext cx="3931920" cy="260604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8" name="Text 6"/>
          <p:cNvSpPr/>
          <p:nvPr/>
        </p:nvSpPr>
        <p:spPr>
          <a:xfrm>
            <a:off x="4983480" y="17373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2FF6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IMPACT ENGINE MODEL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983480" y="2194560"/>
            <a:ext cx="34290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 only when a real customer buys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dollar lands on a verified buyer of your product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Sponsor the world your customers live in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02920" y="438912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marketing budget becomes your customers' buying power — starting with more of your own product.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6E6E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IMPACT ENGINES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DUAL MINT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2377440" cy="118872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0312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SPONSORED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PURCHASE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017520" y="2423160"/>
            <a:ext cx="960120" cy="-658368"/>
          </a:xfrm>
          <a:prstGeom prst="line">
            <a:avLst/>
          </a:prstGeom>
          <a:noFill/>
          <a:ln w="25400">
            <a:solidFill>
              <a:srgbClr val="C7E25A"/>
            </a:solidFill>
            <a:prstDash val="solid"/>
            <a:tailEnd type="triangle"/>
          </a:ln>
        </p:spPr>
      </p:sp>
      <p:sp>
        <p:nvSpPr>
          <p:cNvPr id="7" name="Shape 5"/>
          <p:cNvSpPr/>
          <p:nvPr/>
        </p:nvSpPr>
        <p:spPr>
          <a:xfrm>
            <a:off x="3017520" y="2423160"/>
            <a:ext cx="960120" cy="685800"/>
          </a:xfrm>
          <a:prstGeom prst="line">
            <a:avLst/>
          </a:prstGeom>
          <a:noFill/>
          <a:ln w="19050">
            <a:solidFill>
              <a:srgbClr val="6E6E66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4069080" y="1280160"/>
            <a:ext cx="4572000" cy="960120"/>
          </a:xfrm>
          <a:prstGeom prst="rect">
            <a:avLst/>
          </a:prstGeom>
          <a:solidFill>
            <a:srgbClr val="131313"/>
          </a:solidFill>
          <a:ln/>
        </p:spPr>
      </p:sp>
      <p:sp>
        <p:nvSpPr>
          <p:cNvPr id="9" name="Text 7"/>
          <p:cNvSpPr/>
          <p:nvPr/>
        </p:nvSpPr>
        <p:spPr>
          <a:xfrm>
            <a:off x="4297680" y="1389888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FF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NCTR — AT LEAST 25% OF EVERY EARN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297680" y="173736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A9A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universal currency. Your standing always grows.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069080" y="2697480"/>
            <a:ext cx="4572000" cy="960120"/>
          </a:xfrm>
          <a:prstGeom prst="rect">
            <a:avLst/>
          </a:prstGeom>
          <a:solidFill>
            <a:srgbClr val="F5F4F0"/>
          </a:solidFill>
          <a:ln w="12700">
            <a:solidFill>
              <a:srgbClr val="D8D6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297680" y="2807208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313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TOKENS — THE REMAINDER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297680" y="315468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Currency native to your world — proposed by your Wingman, approved by you.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548640" y="41605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E6E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Brands fund the engine. The engine funds the life.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Impact Engine Economy</dc:title>
  <dc:subject>PptxGenJS Presentation</dc:subject>
  <dc:creator>NCTR Alliance</dc:creator>
  <cp:lastModifiedBy>NCTR Alliance</cp:lastModifiedBy>
  <cp:revision>1</cp:revision>
  <dcterms:created xsi:type="dcterms:W3CDTF">2026-07-08T01:41:14Z</dcterms:created>
  <dcterms:modified xsi:type="dcterms:W3CDTF">2026-07-08T01:41:14Z</dcterms:modified>
</cp:coreProperties>
</file>